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82250"/>
  </p:normalViewPr>
  <p:slideViewPr>
    <p:cSldViewPr snapToGrid="0" snapToObjects="1">
      <p:cViewPr varScale="1">
        <p:scale>
          <a:sx n="70" d="100"/>
          <a:sy n="70" d="100"/>
        </p:scale>
        <p:origin x="12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F0368-931A-CE47-8225-EDA420D05B2F}" type="datetimeFigureOut">
              <a:rPr lang="nl-NL" smtClean="0"/>
              <a:t>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EE589E-26A2-674B-B3C8-D170CDBE5537}" type="slidenum">
              <a:rPr lang="nl-NL" smtClean="0"/>
              <a:t>‹nr.›</a:t>
            </a:fld>
            <a:endParaRPr lang="nl-NL"/>
          </a:p>
        </p:txBody>
      </p:sp>
    </p:spTree>
    <p:extLst>
      <p:ext uri="{BB962C8B-B14F-4D97-AF65-F5344CB8AC3E}">
        <p14:creationId xmlns:p14="http://schemas.microsoft.com/office/powerpoint/2010/main" val="195474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Zegt iets over wat je met je gesprek wilt bereiken. Denk ook aan SMART</a:t>
            </a:r>
            <a:r>
              <a:rPr lang="nl-NL" baseline="0" dirty="0"/>
              <a:t> formuleren van het leerdoel. Wat is geleerd bij begeleiden over het opstellen van doelen?</a:t>
            </a:r>
            <a:endParaRPr lang="nl-NL" dirty="0"/>
          </a:p>
          <a:p>
            <a:endParaRPr lang="nl-NL" dirty="0"/>
          </a:p>
          <a:p>
            <a:r>
              <a:rPr lang="nl-NL" dirty="0"/>
              <a:t>Zorg dat je dus goed bent voorbereidt op het gespreksdoel. Dan</a:t>
            </a:r>
            <a:r>
              <a:rPr lang="nl-NL" baseline="0" dirty="0"/>
              <a:t> heb je ook een houvast in het gesprek!</a:t>
            </a:r>
          </a:p>
          <a:p>
            <a:r>
              <a:rPr lang="nl-NL" dirty="0"/>
              <a:t>Je kunt namelijk verschillende</a:t>
            </a:r>
            <a:r>
              <a:rPr lang="nl-NL" baseline="0" dirty="0"/>
              <a:t> doelen hebben: </a:t>
            </a:r>
          </a:p>
          <a:p>
            <a:r>
              <a:rPr lang="nl-NL" baseline="0" dirty="0"/>
              <a:t>Adviesgesprek: doel adviseren, je gaat kennis uitwisselen</a:t>
            </a:r>
          </a:p>
          <a:p>
            <a:r>
              <a:rPr lang="nl-NL" baseline="0" dirty="0"/>
              <a:t>Evaluatiegesprek: </a:t>
            </a:r>
            <a:r>
              <a:rPr lang="nl-NL" baseline="0" dirty="0" err="1"/>
              <a:t>bijv</a:t>
            </a:r>
            <a:r>
              <a:rPr lang="nl-NL" baseline="0" dirty="0"/>
              <a:t>, afstemmen van het gedrag van een stagiair</a:t>
            </a:r>
          </a:p>
          <a:p>
            <a:endParaRPr lang="nl-NL" baseline="0" dirty="0"/>
          </a:p>
          <a:p>
            <a:r>
              <a:rPr lang="nl-NL" baseline="0" dirty="0"/>
              <a:t>Kennisdoel: hebben altijd te maken met het verzamelen en uitwisselen van kennis. Bijvoorbeeld informatie, ideeën, standpunten, afspraken etc.</a:t>
            </a:r>
          </a:p>
          <a:p>
            <a:r>
              <a:rPr lang="nl-NL" baseline="0" dirty="0"/>
              <a:t>Wat wil je weten van iemand? </a:t>
            </a:r>
            <a:br>
              <a:rPr lang="nl-NL" baseline="0" dirty="0"/>
            </a:br>
            <a:r>
              <a:rPr lang="nl-NL" baseline="0" dirty="0"/>
              <a:t>Welke informatie wil ik de ander geven? Welke informatie wil ik van de ander ontvangen? </a:t>
            </a:r>
            <a:r>
              <a:rPr lang="nl-NL" baseline="0" dirty="0">
                <a:sym typeface="Wingdings"/>
              </a:rPr>
              <a:t> Denk dus ook aan je eigen grenzen. Wat wil je dat de cliënt van jou weet? Hoeveel laat je van jezelf zien?</a:t>
            </a:r>
          </a:p>
          <a:p>
            <a:endParaRPr lang="nl-NL" baseline="0" dirty="0">
              <a:sym typeface="Wingdings"/>
            </a:endParaRPr>
          </a:p>
          <a:p>
            <a:r>
              <a:rPr lang="nl-NL" baseline="0" dirty="0">
                <a:sym typeface="Wingdings"/>
              </a:rPr>
              <a:t>Houdingsdoel: wil je de mening en de gevoelens van de ander beïnvloeden. Je wilt je gesprekspartner overtuigen van iets, of dat iemand zijn mening verandert.</a:t>
            </a:r>
          </a:p>
          <a:p>
            <a:endParaRPr lang="nl-NL" baseline="0" dirty="0">
              <a:sym typeface="Wingdings"/>
            </a:endParaRPr>
          </a:p>
          <a:p>
            <a:r>
              <a:rPr lang="nl-NL" baseline="0" dirty="0">
                <a:sym typeface="Wingdings"/>
              </a:rPr>
              <a:t>Gedragsdoel: wil je het gedrag van de ander beïnvloeden. Dit gedrag is het onderwerp van gesprek.</a:t>
            </a:r>
          </a:p>
          <a:p>
            <a:endParaRPr lang="nl-NL" dirty="0"/>
          </a:p>
        </p:txBody>
      </p:sp>
      <p:sp>
        <p:nvSpPr>
          <p:cNvPr id="4" name="Tijdelijke aanduiding voor dianummer 3"/>
          <p:cNvSpPr>
            <a:spLocks noGrp="1"/>
          </p:cNvSpPr>
          <p:nvPr>
            <p:ph type="sldNum" sz="quarter" idx="10"/>
          </p:nvPr>
        </p:nvSpPr>
        <p:spPr/>
        <p:txBody>
          <a:bodyPr/>
          <a:lstStyle/>
          <a:p>
            <a:fld id="{CCEE589E-26A2-674B-B3C8-D170CDBE5537}" type="slidenum">
              <a:rPr lang="nl-NL" smtClean="0"/>
              <a:t>4</a:t>
            </a:fld>
            <a:endParaRPr lang="nl-NL"/>
          </a:p>
        </p:txBody>
      </p:sp>
    </p:spTree>
    <p:extLst>
      <p:ext uri="{BB962C8B-B14F-4D97-AF65-F5344CB8AC3E}">
        <p14:creationId xmlns:p14="http://schemas.microsoft.com/office/powerpoint/2010/main" val="1261039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Koppeling met vak Begeleiden. Cyclische</a:t>
            </a:r>
            <a:r>
              <a:rPr lang="nl-NL" baseline="0" dirty="0"/>
              <a:t> proces, stap 1. (Of intakegesprek)</a:t>
            </a:r>
          </a:p>
          <a:p>
            <a:endParaRPr lang="nl-NL" baseline="0" dirty="0"/>
          </a:p>
          <a:p>
            <a:r>
              <a:rPr lang="nl-NL" baseline="0" dirty="0"/>
              <a:t>Intakegesprek:</a:t>
            </a:r>
          </a:p>
          <a:p>
            <a:pPr marL="228600" indent="-228600">
              <a:buAutoNum type="arabicPeriod"/>
            </a:pPr>
            <a:r>
              <a:rPr lang="nl-NL" baseline="0" dirty="0"/>
              <a:t>Aanloopfase: Begroeten en </a:t>
            </a:r>
            <a:r>
              <a:rPr lang="nl-NL" baseline="0" dirty="0" err="1"/>
              <a:t>social</a:t>
            </a:r>
            <a:r>
              <a:rPr lang="nl-NL" baseline="0" dirty="0"/>
              <a:t> talk. Je besteedt aandacht aan een goede sfeer. Bouwt opbouwen met cliënt. </a:t>
            </a:r>
          </a:p>
          <a:p>
            <a:pPr marL="228600" indent="-228600">
              <a:buAutoNum type="arabicPeriod"/>
            </a:pPr>
            <a:r>
              <a:rPr lang="nl-NL" baseline="0" dirty="0"/>
              <a:t>Planningsfase: Je geeft het doel aan van het gesprek en de werkwijze.</a:t>
            </a:r>
          </a:p>
          <a:p>
            <a:pPr marL="228600" indent="-228600">
              <a:buAutoNum type="arabicPeriod"/>
            </a:pPr>
            <a:r>
              <a:rPr lang="nl-NL" baseline="0" dirty="0"/>
              <a:t>Themafase: informatie geven en vragen.</a:t>
            </a:r>
          </a:p>
          <a:p>
            <a:pPr marL="228600" indent="-228600">
              <a:buAutoNum type="arabicPeriod"/>
            </a:pPr>
            <a:r>
              <a:rPr lang="nl-NL" baseline="0" dirty="0"/>
              <a:t>Slotfase: vragen naar onduidelijkheden, het is belangrijk dat de cliënt weet wat hij kan verwachten van de organisatie en dat de organisatie weet wie de cliënt is. Geef een samenvatting van de belangrijkste punten. Vraag of alles duidelijk is.</a:t>
            </a:r>
          </a:p>
          <a:p>
            <a:endParaRPr lang="nl-NL" dirty="0"/>
          </a:p>
        </p:txBody>
      </p:sp>
      <p:sp>
        <p:nvSpPr>
          <p:cNvPr id="4" name="Tijdelijke aanduiding voor dianummer 3"/>
          <p:cNvSpPr>
            <a:spLocks noGrp="1"/>
          </p:cNvSpPr>
          <p:nvPr>
            <p:ph type="sldNum" sz="quarter" idx="10"/>
          </p:nvPr>
        </p:nvSpPr>
        <p:spPr/>
        <p:txBody>
          <a:bodyPr/>
          <a:lstStyle/>
          <a:p>
            <a:fld id="{CCEE589E-26A2-674B-B3C8-D170CDBE5537}" type="slidenum">
              <a:rPr lang="nl-NL" smtClean="0"/>
              <a:t>6</a:t>
            </a:fld>
            <a:endParaRPr lang="nl-NL"/>
          </a:p>
        </p:txBody>
      </p:sp>
    </p:spTree>
    <p:extLst>
      <p:ext uri="{BB962C8B-B14F-4D97-AF65-F5344CB8AC3E}">
        <p14:creationId xmlns:p14="http://schemas.microsoft.com/office/powerpoint/2010/main" val="1396156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Optioneel !!!!!!!!</a:t>
            </a:r>
          </a:p>
        </p:txBody>
      </p:sp>
      <p:sp>
        <p:nvSpPr>
          <p:cNvPr id="4" name="Tijdelijke aanduiding voor dianummer 3"/>
          <p:cNvSpPr>
            <a:spLocks noGrp="1"/>
          </p:cNvSpPr>
          <p:nvPr>
            <p:ph type="sldNum" sz="quarter" idx="10"/>
          </p:nvPr>
        </p:nvSpPr>
        <p:spPr/>
        <p:txBody>
          <a:bodyPr/>
          <a:lstStyle/>
          <a:p>
            <a:fld id="{CCEE589E-26A2-674B-B3C8-D170CDBE5537}" type="slidenum">
              <a:rPr lang="nl-NL" smtClean="0"/>
              <a:t>11</a:t>
            </a:fld>
            <a:endParaRPr lang="nl-NL"/>
          </a:p>
        </p:txBody>
      </p:sp>
    </p:spTree>
    <p:extLst>
      <p:ext uri="{BB962C8B-B14F-4D97-AF65-F5344CB8AC3E}">
        <p14:creationId xmlns:p14="http://schemas.microsoft.com/office/powerpoint/2010/main" val="787457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B0D1D639-890F-3549-9A81-2D46CFE56C7F}"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0D1D639-890F-3549-9A81-2D46CFE56C7F}"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0D1D639-890F-3549-9A81-2D46CFE56C7F}"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0D1D639-890F-3549-9A81-2D46CFE56C7F}"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B0D1D639-890F-3549-9A81-2D46CFE56C7F}"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B0D1D639-890F-3549-9A81-2D46CFE56C7F}" type="datetimeFigureOut">
              <a:rPr lang="nl-NL" smtClean="0"/>
              <a:t>1-2-2021</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B0D1D639-890F-3549-9A81-2D46CFE56C7F}"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D145B4A-D5D8-ED4F-A4E8-F86CBDD682CF}" type="slidenum">
              <a:rPr lang="nl-NL" smtClean="0"/>
              <a:t>‹nr.›</a:t>
            </a:fld>
            <a:endParaRPr lang="nl-NL"/>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Date Placeholder 2"/>
          <p:cNvSpPr>
            <a:spLocks noGrp="1"/>
          </p:cNvSpPr>
          <p:nvPr>
            <p:ph type="dt" sz="half" idx="10"/>
          </p:nvPr>
        </p:nvSpPr>
        <p:spPr/>
        <p:txBody>
          <a:bodyPr/>
          <a:lstStyle/>
          <a:p>
            <a:fld id="{B0D1D639-890F-3549-9A81-2D46CFE56C7F}" type="datetimeFigureOut">
              <a:rPr lang="nl-NL" smtClean="0"/>
              <a:t>1-2-2021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1D639-890F-3549-9A81-2D46CFE56C7F}" type="datetimeFigureOut">
              <a:rPr lang="nl-NL" smtClean="0"/>
              <a:t>1-2-2021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B0D1D639-890F-3549-9A81-2D46CFE56C7F}" type="datetimeFigureOut">
              <a:rPr lang="nl-NL" smtClean="0"/>
              <a:t>1-2-2021</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0D1D639-890F-3549-9A81-2D46CFE56C7F}" type="datetimeFigureOut">
              <a:rPr lang="nl-NL" smtClean="0"/>
              <a:t>1-2-2021</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AD145B4A-D5D8-ED4F-A4E8-F86CBDD682CF}"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0D1D639-890F-3549-9A81-2D46CFE56C7F}" type="datetimeFigureOut">
              <a:rPr lang="nl-NL" smtClean="0"/>
              <a:t>1-2-2021</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D145B4A-D5D8-ED4F-A4E8-F86CBDD682CF}" type="slidenum">
              <a:rPr lang="nl-NL" smtClean="0"/>
              <a:t>‹nr.›</a:t>
            </a:fld>
            <a:endParaRPr lang="nl-NL"/>
          </a:p>
        </p:txBody>
      </p:sp>
    </p:spTree>
    <p:extLst>
      <p:ext uri="{BB962C8B-B14F-4D97-AF65-F5344CB8AC3E}">
        <p14:creationId xmlns:p14="http://schemas.microsoft.com/office/powerpoint/2010/main" val="1463635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gesprekstechnieken</a:t>
            </a:r>
          </a:p>
        </p:txBody>
      </p:sp>
      <p:sp>
        <p:nvSpPr>
          <p:cNvPr id="3" name="Ondertitel 2"/>
          <p:cNvSpPr>
            <a:spLocks noGrp="1"/>
          </p:cNvSpPr>
          <p:nvPr>
            <p:ph type="subTitle" idx="1"/>
          </p:nvPr>
        </p:nvSpPr>
        <p:spPr/>
        <p:txBody>
          <a:bodyPr>
            <a:normAutofit/>
          </a:bodyPr>
          <a:lstStyle/>
          <a:p>
            <a:r>
              <a:rPr lang="nl-NL" dirty="0"/>
              <a:t>Les 3</a:t>
            </a:r>
          </a:p>
          <a:p>
            <a:endParaRPr lang="nl-NL" dirty="0"/>
          </a:p>
        </p:txBody>
      </p:sp>
    </p:spTree>
    <p:extLst>
      <p:ext uri="{BB962C8B-B14F-4D97-AF65-F5344CB8AC3E}">
        <p14:creationId xmlns:p14="http://schemas.microsoft.com/office/powerpoint/2010/main" val="337508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Professionele gesprekken</a:t>
            </a:r>
          </a:p>
        </p:txBody>
      </p:sp>
      <p:sp>
        <p:nvSpPr>
          <p:cNvPr id="3" name="Tijdelijke aanduiding voor inhoud 2"/>
          <p:cNvSpPr>
            <a:spLocks noGrp="1"/>
          </p:cNvSpPr>
          <p:nvPr>
            <p:ph idx="1"/>
          </p:nvPr>
        </p:nvSpPr>
        <p:spPr/>
        <p:txBody>
          <a:bodyPr/>
          <a:lstStyle/>
          <a:p>
            <a:pPr marL="0" indent="0" algn="ctr">
              <a:buNone/>
            </a:pP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Is</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het</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nu</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echt</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nodig</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om</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elk</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professioneel</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gesprek</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voor</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te</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bereiden?</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p>
          <a:p>
            <a:pPr marL="0" indent="0" algn="ctr">
              <a:buNone/>
            </a:pP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Je</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kunt</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het</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gesprek</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toch</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ook</a:t>
            </a:r>
            <a:r>
              <a:rPr lang="nl-NL" sz="3200" spc="-1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nog aan</a:t>
            </a:r>
            <a:r>
              <a:rPr lang="nl-NL" sz="3200" spc="-7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het</a:t>
            </a:r>
            <a:r>
              <a:rPr lang="nl-NL" sz="3200" spc="-7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toeval</a:t>
            </a:r>
            <a:r>
              <a:rPr lang="nl-NL" sz="3200" spc="-7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overlaten?</a:t>
            </a:r>
            <a:r>
              <a:rPr lang="nl-NL" sz="3200" spc="-7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Wat</a:t>
            </a:r>
            <a:r>
              <a:rPr lang="nl-NL" sz="3200" spc="-7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vinden</a:t>
            </a:r>
            <a:r>
              <a:rPr lang="nl-NL" sz="3200" spc="-7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nl-NL" sz="3200" dirty="0">
                <a:effectLst/>
                <a:latin typeface="Palatino Linotype" panose="02040502050505030304" pitchFamily="18" charset="0"/>
                <a:ea typeface="Palatino Linotype" panose="02040502050505030304" pitchFamily="18" charset="0"/>
                <a:cs typeface="Palatino Linotype" panose="02040502050505030304" pitchFamily="18" charset="0"/>
              </a:rPr>
              <a:t>jullie?</a:t>
            </a:r>
          </a:p>
          <a:p>
            <a:endParaRPr lang="nl-NL" dirty="0"/>
          </a:p>
        </p:txBody>
      </p:sp>
    </p:spTree>
    <p:extLst>
      <p:ext uri="{BB962C8B-B14F-4D97-AF65-F5344CB8AC3E}">
        <p14:creationId xmlns:p14="http://schemas.microsoft.com/office/powerpoint/2010/main" val="395497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Bezig met opdrachten</a:t>
            </a:r>
          </a:p>
        </p:txBody>
      </p:sp>
      <p:sp>
        <p:nvSpPr>
          <p:cNvPr id="3" name="Tijdelijke aanduiding voor inhoud 2"/>
          <p:cNvSpPr>
            <a:spLocks noGrp="1"/>
          </p:cNvSpPr>
          <p:nvPr>
            <p:ph idx="1"/>
          </p:nvPr>
        </p:nvSpPr>
        <p:spPr/>
        <p:txBody>
          <a:bodyPr/>
          <a:lstStyle/>
          <a:p>
            <a:r>
              <a:rPr lang="nl-NL" dirty="0"/>
              <a:t>Gebruik voor de gespreksvoering thema  ‘Professionele gesprekken’</a:t>
            </a:r>
          </a:p>
          <a:p>
            <a:r>
              <a:rPr lang="nl-NL" dirty="0"/>
              <a:t>Lees paragraaf 23.1 tot 23.3</a:t>
            </a:r>
          </a:p>
          <a:p>
            <a:r>
              <a:rPr lang="nl-NL" b="1" dirty="0"/>
              <a:t>Maak opdracht 3 van Thema 23</a:t>
            </a:r>
          </a:p>
          <a:p>
            <a:r>
              <a:rPr lang="nl-NL" dirty="0"/>
              <a:t>Deze vind je in Teams </a:t>
            </a:r>
            <a:r>
              <a:rPr lang="nl-NL" dirty="0">
                <a:sym typeface="Wingdings" panose="05000000000000000000" pitchFamily="2" charset="2"/>
              </a:rPr>
              <a:t> SW1  Bestanden  Lesmateriaal  Gesprektechnieken  Opdrachten  Thema 23: Professionele gesprekken</a:t>
            </a:r>
            <a:endParaRPr lang="nl-NL" dirty="0"/>
          </a:p>
          <a:p>
            <a:r>
              <a:rPr lang="nl-NL" dirty="0"/>
              <a:t>Klaar? Lees de kritische beroepssituatie op blz. 451 en schrijf een advies</a:t>
            </a:r>
          </a:p>
        </p:txBody>
      </p:sp>
      <p:pic>
        <p:nvPicPr>
          <p:cNvPr id="4" name="Afbeelding 3"/>
          <p:cNvPicPr>
            <a:picLocks noChangeAspect="1"/>
          </p:cNvPicPr>
          <p:nvPr/>
        </p:nvPicPr>
        <p:blipFill>
          <a:blip r:embed="rId3"/>
          <a:stretch>
            <a:fillRect/>
          </a:stretch>
        </p:blipFill>
        <p:spPr>
          <a:xfrm>
            <a:off x="9758234" y="4189035"/>
            <a:ext cx="2185270" cy="2185270"/>
          </a:xfrm>
          <a:prstGeom prst="rect">
            <a:avLst/>
          </a:prstGeom>
        </p:spPr>
      </p:pic>
    </p:spTree>
    <p:extLst>
      <p:ext uri="{BB962C8B-B14F-4D97-AF65-F5344CB8AC3E}">
        <p14:creationId xmlns:p14="http://schemas.microsoft.com/office/powerpoint/2010/main" val="18254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Volgende week</a:t>
            </a:r>
          </a:p>
        </p:txBody>
      </p:sp>
      <p:sp>
        <p:nvSpPr>
          <p:cNvPr id="3" name="Tijdelijke aanduiding voor inhoud 2"/>
          <p:cNvSpPr>
            <a:spLocks noGrp="1"/>
          </p:cNvSpPr>
          <p:nvPr>
            <p:ph idx="1"/>
          </p:nvPr>
        </p:nvSpPr>
        <p:spPr/>
        <p:txBody>
          <a:bodyPr/>
          <a:lstStyle/>
          <a:p>
            <a:r>
              <a:rPr lang="nl-NL" dirty="0"/>
              <a:t>Verdieping in: sollicitatiegesprek</a:t>
            </a:r>
          </a:p>
          <a:p>
            <a:r>
              <a:rPr lang="nl-NL" dirty="0"/>
              <a:t>Activerende werkvorm</a:t>
            </a:r>
          </a:p>
          <a:p>
            <a:endParaRPr lang="nl-NL" dirty="0"/>
          </a:p>
          <a:p>
            <a:r>
              <a:rPr lang="nl-NL" dirty="0"/>
              <a:t>Nog idee, tip of top voor volgende week?</a:t>
            </a:r>
          </a:p>
          <a:p>
            <a:endParaRPr lang="nl-NL" dirty="0"/>
          </a:p>
        </p:txBody>
      </p:sp>
    </p:spTree>
    <p:extLst>
      <p:ext uri="{BB962C8B-B14F-4D97-AF65-F5344CB8AC3E}">
        <p14:creationId xmlns:p14="http://schemas.microsoft.com/office/powerpoint/2010/main" val="131276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Korte terugblik</a:t>
            </a:r>
          </a:p>
        </p:txBody>
      </p:sp>
      <p:sp>
        <p:nvSpPr>
          <p:cNvPr id="3" name="Tijdelijke aanduiding voor inhoud 2"/>
          <p:cNvSpPr>
            <a:spLocks noGrp="1"/>
          </p:cNvSpPr>
          <p:nvPr>
            <p:ph idx="1"/>
          </p:nvPr>
        </p:nvSpPr>
        <p:spPr>
          <a:xfrm>
            <a:off x="2231136" y="2638044"/>
            <a:ext cx="7729728" cy="3425299"/>
          </a:xfrm>
        </p:spPr>
        <p:txBody>
          <a:bodyPr>
            <a:normAutofit lnSpcReduction="10000"/>
          </a:bodyPr>
          <a:lstStyle/>
          <a:p>
            <a:r>
              <a:rPr lang="nl-NL" dirty="0"/>
              <a:t>LSD</a:t>
            </a:r>
          </a:p>
          <a:p>
            <a:endParaRPr lang="nl-NL" dirty="0"/>
          </a:p>
          <a:p>
            <a:r>
              <a:rPr lang="nl-NL" dirty="0"/>
              <a:t>Kenmerken actief luisteren</a:t>
            </a:r>
          </a:p>
          <a:p>
            <a:endParaRPr lang="nl-NL" dirty="0"/>
          </a:p>
          <a:p>
            <a:r>
              <a:rPr lang="nl-NL" dirty="0"/>
              <a:t>Parafraseren</a:t>
            </a:r>
          </a:p>
          <a:p>
            <a:endParaRPr lang="nl-NL" dirty="0"/>
          </a:p>
          <a:p>
            <a:r>
              <a:rPr lang="nl-NL" dirty="0"/>
              <a:t>Soorten vragen</a:t>
            </a:r>
          </a:p>
          <a:p>
            <a:endParaRPr lang="nl-NL" dirty="0"/>
          </a:p>
          <a:p>
            <a:r>
              <a:rPr lang="nl-NL" dirty="0"/>
              <a:t>Is er nog behoefte om een opdracht te bespreken ? (opdracht 5, 6 of 7)</a:t>
            </a:r>
          </a:p>
          <a:p>
            <a:endParaRPr lang="nl-NL" dirty="0"/>
          </a:p>
        </p:txBody>
      </p:sp>
    </p:spTree>
    <p:extLst>
      <p:ext uri="{BB962C8B-B14F-4D97-AF65-F5344CB8AC3E}">
        <p14:creationId xmlns:p14="http://schemas.microsoft.com/office/powerpoint/2010/main" val="133553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p>
        </p:txBody>
      </p:sp>
      <p:sp>
        <p:nvSpPr>
          <p:cNvPr id="3" name="Tijdelijke aanduiding voor inhoud 2"/>
          <p:cNvSpPr>
            <a:spLocks noGrp="1"/>
          </p:cNvSpPr>
          <p:nvPr>
            <p:ph idx="1"/>
          </p:nvPr>
        </p:nvSpPr>
        <p:spPr/>
        <p:txBody>
          <a:bodyPr/>
          <a:lstStyle/>
          <a:p>
            <a:r>
              <a:rPr lang="nl-NL" dirty="0"/>
              <a:t>Gespreksdoelen</a:t>
            </a:r>
          </a:p>
          <a:p>
            <a:r>
              <a:rPr lang="nl-NL" dirty="0"/>
              <a:t>Gespreksstructuur</a:t>
            </a:r>
          </a:p>
          <a:p>
            <a:r>
              <a:rPr lang="nl-NL" dirty="0"/>
              <a:t>Luisterstijlen (opdracht)</a:t>
            </a:r>
          </a:p>
          <a:p>
            <a:r>
              <a:rPr lang="nl-NL" dirty="0"/>
              <a:t>Gespreksvoering</a:t>
            </a:r>
          </a:p>
        </p:txBody>
      </p:sp>
      <p:pic>
        <p:nvPicPr>
          <p:cNvPr id="4" name="Afbeelding 3"/>
          <p:cNvPicPr>
            <a:picLocks noChangeAspect="1"/>
          </p:cNvPicPr>
          <p:nvPr/>
        </p:nvPicPr>
        <p:blipFill>
          <a:blip r:embed="rId2"/>
          <a:stretch>
            <a:fillRect/>
          </a:stretch>
        </p:blipFill>
        <p:spPr>
          <a:xfrm>
            <a:off x="7776061" y="3529224"/>
            <a:ext cx="4067306" cy="3050480"/>
          </a:xfrm>
          <a:prstGeom prst="rect">
            <a:avLst/>
          </a:prstGeom>
        </p:spPr>
      </p:pic>
    </p:spTree>
    <p:extLst>
      <p:ext uri="{BB962C8B-B14F-4D97-AF65-F5344CB8AC3E}">
        <p14:creationId xmlns:p14="http://schemas.microsoft.com/office/powerpoint/2010/main" val="172793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gespreksdoel</a:t>
            </a:r>
          </a:p>
        </p:txBody>
      </p:sp>
      <p:sp>
        <p:nvSpPr>
          <p:cNvPr id="3" name="Tijdelijke aanduiding voor inhoud 2"/>
          <p:cNvSpPr>
            <a:spLocks noGrp="1"/>
          </p:cNvSpPr>
          <p:nvPr>
            <p:ph idx="1"/>
          </p:nvPr>
        </p:nvSpPr>
        <p:spPr/>
        <p:txBody>
          <a:bodyPr/>
          <a:lstStyle/>
          <a:p>
            <a:r>
              <a:rPr lang="nl-NL" dirty="0"/>
              <a:t>Wat wil je bereiken met het gesprek?</a:t>
            </a:r>
          </a:p>
          <a:p>
            <a:endParaRPr lang="nl-NL" dirty="0"/>
          </a:p>
          <a:p>
            <a:r>
              <a:rPr lang="nl-NL" dirty="0"/>
              <a:t>De meeste gespreksdoelen kun je ordenen op:</a:t>
            </a:r>
          </a:p>
          <a:p>
            <a:pPr lvl="1"/>
            <a:r>
              <a:rPr lang="nl-NL" dirty="0"/>
              <a:t>Kennisdoel: verzamelen en uitwisselen van kennis</a:t>
            </a:r>
          </a:p>
          <a:p>
            <a:pPr lvl="1"/>
            <a:r>
              <a:rPr lang="nl-NL" dirty="0"/>
              <a:t>Houdingsdoel: de mening en de gevoelens van de ander beïnvloeden</a:t>
            </a:r>
          </a:p>
          <a:p>
            <a:pPr lvl="1"/>
            <a:r>
              <a:rPr lang="nl-NL" dirty="0"/>
              <a:t>Gedragsdoel: het gedrag van de ander beïnvloeden</a:t>
            </a:r>
          </a:p>
          <a:p>
            <a:endParaRPr lang="nl-NL" dirty="0"/>
          </a:p>
        </p:txBody>
      </p:sp>
    </p:spTree>
    <p:extLst>
      <p:ext uri="{BB962C8B-B14F-4D97-AF65-F5344CB8AC3E}">
        <p14:creationId xmlns:p14="http://schemas.microsoft.com/office/powerpoint/2010/main" val="113818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is een gespreksdoel belangrijk?</a:t>
            </a:r>
          </a:p>
        </p:txBody>
      </p:sp>
      <p:sp>
        <p:nvSpPr>
          <p:cNvPr id="3" name="Tijdelijke aanduiding voor inhoud 2"/>
          <p:cNvSpPr>
            <a:spLocks noGrp="1"/>
          </p:cNvSpPr>
          <p:nvPr>
            <p:ph idx="1"/>
          </p:nvPr>
        </p:nvSpPr>
        <p:spPr/>
        <p:txBody>
          <a:bodyPr/>
          <a:lstStyle/>
          <a:p>
            <a:r>
              <a:rPr lang="nl-NL" dirty="0"/>
              <a:t>Geeft richting aan je gesprek</a:t>
            </a:r>
          </a:p>
          <a:p>
            <a:r>
              <a:rPr lang="nl-NL" dirty="0"/>
              <a:t>Zorgt voor duidelijkheid</a:t>
            </a:r>
          </a:p>
          <a:p>
            <a:r>
              <a:rPr lang="nl-NL" dirty="0"/>
              <a:t>Houvast </a:t>
            </a:r>
          </a:p>
          <a:p>
            <a:endParaRPr lang="nl-NL" dirty="0"/>
          </a:p>
        </p:txBody>
      </p:sp>
    </p:spTree>
    <p:extLst>
      <p:ext uri="{BB962C8B-B14F-4D97-AF65-F5344CB8AC3E}">
        <p14:creationId xmlns:p14="http://schemas.microsoft.com/office/powerpoint/2010/main" val="77906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gespreksstructuur</a:t>
            </a:r>
          </a:p>
        </p:txBody>
      </p:sp>
      <p:sp>
        <p:nvSpPr>
          <p:cNvPr id="3" name="Tijdelijke aanduiding voor inhoud 2"/>
          <p:cNvSpPr>
            <a:spLocks noGrp="1"/>
          </p:cNvSpPr>
          <p:nvPr>
            <p:ph idx="1"/>
          </p:nvPr>
        </p:nvSpPr>
        <p:spPr/>
        <p:txBody>
          <a:bodyPr/>
          <a:lstStyle/>
          <a:p>
            <a:r>
              <a:rPr lang="nl-NL" dirty="0"/>
              <a:t>De gespreksstructuur is de opbouw van een gesprek. Er zijn vier fasen:</a:t>
            </a:r>
          </a:p>
          <a:p>
            <a:endParaRPr lang="nl-NL" dirty="0"/>
          </a:p>
          <a:p>
            <a:r>
              <a:rPr lang="nl-NL" dirty="0"/>
              <a:t>1) </a:t>
            </a:r>
            <a:r>
              <a:rPr lang="nl-NL" dirty="0">
                <a:solidFill>
                  <a:srgbClr val="FF0000"/>
                </a:solidFill>
              </a:rPr>
              <a:t>Aanloopfase</a:t>
            </a:r>
            <a:r>
              <a:rPr lang="nl-NL" dirty="0">
                <a:solidFill>
                  <a:schemeClr val="tx1"/>
                </a:solidFill>
              </a:rPr>
              <a:t> </a:t>
            </a:r>
            <a:r>
              <a:rPr lang="mr-IN" dirty="0">
                <a:solidFill>
                  <a:schemeClr val="tx1"/>
                </a:solidFill>
              </a:rPr>
              <a:t>–</a:t>
            </a:r>
            <a:r>
              <a:rPr lang="nl-NL" dirty="0">
                <a:solidFill>
                  <a:schemeClr val="tx1"/>
                </a:solidFill>
              </a:rPr>
              <a:t> Ontmoeting/ </a:t>
            </a:r>
            <a:r>
              <a:rPr lang="nl-NL" dirty="0" err="1">
                <a:solidFill>
                  <a:schemeClr val="tx1"/>
                </a:solidFill>
              </a:rPr>
              <a:t>Social</a:t>
            </a:r>
            <a:r>
              <a:rPr lang="nl-NL" dirty="0">
                <a:solidFill>
                  <a:schemeClr val="tx1"/>
                </a:solidFill>
              </a:rPr>
              <a:t> talk</a:t>
            </a:r>
          </a:p>
          <a:p>
            <a:r>
              <a:rPr lang="nl-NL" dirty="0">
                <a:solidFill>
                  <a:schemeClr val="tx1"/>
                </a:solidFill>
              </a:rPr>
              <a:t>2) </a:t>
            </a:r>
            <a:r>
              <a:rPr lang="nl-NL" dirty="0">
                <a:solidFill>
                  <a:srgbClr val="FF0000"/>
                </a:solidFill>
              </a:rPr>
              <a:t>Planningsfase</a:t>
            </a:r>
            <a:r>
              <a:rPr lang="nl-NL" dirty="0">
                <a:solidFill>
                  <a:schemeClr val="tx1"/>
                </a:solidFill>
              </a:rPr>
              <a:t> </a:t>
            </a:r>
            <a:r>
              <a:rPr lang="mr-IN" dirty="0">
                <a:solidFill>
                  <a:schemeClr val="tx1"/>
                </a:solidFill>
              </a:rPr>
              <a:t>–</a:t>
            </a:r>
            <a:r>
              <a:rPr lang="nl-NL" dirty="0">
                <a:solidFill>
                  <a:schemeClr val="tx1"/>
                </a:solidFill>
              </a:rPr>
              <a:t> Afspraken maken over het verloop van het gesprek</a:t>
            </a:r>
          </a:p>
          <a:p>
            <a:r>
              <a:rPr lang="nl-NL" dirty="0">
                <a:solidFill>
                  <a:schemeClr val="tx1"/>
                </a:solidFill>
              </a:rPr>
              <a:t>3) </a:t>
            </a:r>
            <a:r>
              <a:rPr lang="nl-NL" dirty="0">
                <a:solidFill>
                  <a:srgbClr val="FF0000"/>
                </a:solidFill>
              </a:rPr>
              <a:t>Themafase</a:t>
            </a:r>
            <a:r>
              <a:rPr lang="nl-NL" dirty="0">
                <a:solidFill>
                  <a:schemeClr val="tx1"/>
                </a:solidFill>
              </a:rPr>
              <a:t> </a:t>
            </a:r>
            <a:r>
              <a:rPr lang="mr-IN" dirty="0">
                <a:solidFill>
                  <a:schemeClr val="tx1"/>
                </a:solidFill>
              </a:rPr>
              <a:t>–</a:t>
            </a:r>
            <a:r>
              <a:rPr lang="nl-NL" dirty="0">
                <a:solidFill>
                  <a:schemeClr val="tx1"/>
                </a:solidFill>
              </a:rPr>
              <a:t> Kern van het gesprek</a:t>
            </a:r>
          </a:p>
          <a:p>
            <a:r>
              <a:rPr lang="nl-NL" dirty="0">
                <a:solidFill>
                  <a:schemeClr val="tx1"/>
                </a:solidFill>
              </a:rPr>
              <a:t>4) </a:t>
            </a:r>
            <a:r>
              <a:rPr lang="nl-NL" dirty="0">
                <a:solidFill>
                  <a:srgbClr val="FF0000"/>
                </a:solidFill>
              </a:rPr>
              <a:t>Slotfase </a:t>
            </a:r>
            <a:r>
              <a:rPr lang="mr-IN" dirty="0">
                <a:solidFill>
                  <a:schemeClr val="tx1"/>
                </a:solidFill>
              </a:rPr>
              <a:t>–</a:t>
            </a:r>
            <a:r>
              <a:rPr lang="nl-NL" dirty="0">
                <a:solidFill>
                  <a:schemeClr val="tx1"/>
                </a:solidFill>
              </a:rPr>
              <a:t> Afronding van het gesprek / </a:t>
            </a:r>
            <a:r>
              <a:rPr lang="nl-NL" dirty="0" err="1">
                <a:solidFill>
                  <a:schemeClr val="tx1"/>
                </a:solidFill>
              </a:rPr>
              <a:t>Social</a:t>
            </a:r>
            <a:r>
              <a:rPr lang="nl-NL" dirty="0">
                <a:solidFill>
                  <a:schemeClr val="tx1"/>
                </a:solidFill>
              </a:rPr>
              <a:t> talk</a:t>
            </a:r>
            <a:endParaRPr lang="nl-NL" dirty="0"/>
          </a:p>
          <a:p>
            <a:endParaRPr lang="nl-NL" dirty="0"/>
          </a:p>
        </p:txBody>
      </p:sp>
    </p:spTree>
    <p:extLst>
      <p:ext uri="{BB962C8B-B14F-4D97-AF65-F5344CB8AC3E}">
        <p14:creationId xmlns:p14="http://schemas.microsoft.com/office/powerpoint/2010/main" val="4308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luisterstijlen</a:t>
            </a:r>
          </a:p>
        </p:txBody>
      </p:sp>
      <p:sp>
        <p:nvSpPr>
          <p:cNvPr id="3" name="Tijdelijke aanduiding voor inhoud 2"/>
          <p:cNvSpPr>
            <a:spLocks noGrp="1"/>
          </p:cNvSpPr>
          <p:nvPr>
            <p:ph idx="1"/>
          </p:nvPr>
        </p:nvSpPr>
        <p:spPr/>
        <p:txBody>
          <a:bodyPr/>
          <a:lstStyle/>
          <a:p>
            <a:r>
              <a:rPr lang="nl-NL" dirty="0"/>
              <a:t>Luisterstijlen:</a:t>
            </a:r>
          </a:p>
          <a:p>
            <a:pPr lvl="1"/>
            <a:r>
              <a:rPr lang="nl-NL" dirty="0"/>
              <a:t>Mensgerichte luisteraars</a:t>
            </a:r>
          </a:p>
          <a:p>
            <a:pPr lvl="1"/>
            <a:r>
              <a:rPr lang="nl-NL" dirty="0"/>
              <a:t>Handelingsgerichte luisteraars</a:t>
            </a:r>
          </a:p>
          <a:p>
            <a:pPr lvl="1"/>
            <a:r>
              <a:rPr lang="nl-NL" dirty="0"/>
              <a:t>Inhoudsgerichte luisteraars</a:t>
            </a:r>
          </a:p>
          <a:p>
            <a:pPr lvl="1"/>
            <a:r>
              <a:rPr lang="nl-NL" dirty="0"/>
              <a:t>Tijdgerichte luisteraars</a:t>
            </a:r>
          </a:p>
          <a:p>
            <a:pPr lvl="1"/>
            <a:r>
              <a:rPr lang="nl-NL" dirty="0"/>
              <a:t>Het WIER-model van </a:t>
            </a:r>
            <a:r>
              <a:rPr lang="nl-NL" dirty="0" err="1"/>
              <a:t>Barkson</a:t>
            </a:r>
            <a:r>
              <a:rPr lang="nl-NL" dirty="0"/>
              <a:t> en Watson</a:t>
            </a:r>
          </a:p>
          <a:p>
            <a:endParaRPr lang="nl-NL" dirty="0"/>
          </a:p>
        </p:txBody>
      </p:sp>
    </p:spTree>
    <p:extLst>
      <p:ext uri="{BB962C8B-B14F-4D97-AF65-F5344CB8AC3E}">
        <p14:creationId xmlns:p14="http://schemas.microsoft.com/office/powerpoint/2010/main" val="133312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a:xfrm>
            <a:off x="2122279" y="2638044"/>
            <a:ext cx="7729728" cy="3101983"/>
          </a:xfrm>
        </p:spPr>
        <p:txBody>
          <a:bodyPr/>
          <a:lstStyle/>
          <a:p>
            <a:r>
              <a:rPr lang="nl-NL" dirty="0"/>
              <a:t>Eerst</a:t>
            </a:r>
            <a:r>
              <a:rPr lang="nl-NL" b="1" dirty="0"/>
              <a:t> individueel </a:t>
            </a:r>
            <a:r>
              <a:rPr lang="nl-NL" dirty="0"/>
              <a:t>informatie opzoeken over je gekregen luisterstijl</a:t>
            </a:r>
          </a:p>
          <a:p>
            <a:endParaRPr lang="nl-NL" dirty="0"/>
          </a:p>
          <a:p>
            <a:r>
              <a:rPr lang="nl-NL" dirty="0"/>
              <a:t>In groep informatie wisselen over dezelfde luisterstijl (wat is de rode draad?)</a:t>
            </a:r>
          </a:p>
          <a:p>
            <a:endParaRPr lang="nl-NL" dirty="0"/>
          </a:p>
          <a:p>
            <a:r>
              <a:rPr lang="nl-NL" dirty="0"/>
              <a:t>Daarna in je eigen groep je luisterstijl presenteren</a:t>
            </a:r>
          </a:p>
          <a:p>
            <a:endParaRPr lang="nl-NL" dirty="0"/>
          </a:p>
          <a:p>
            <a:r>
              <a:rPr lang="nl-NL" dirty="0"/>
              <a:t>Maak er een woordspin over in je groep</a:t>
            </a:r>
          </a:p>
          <a:p>
            <a:endParaRPr lang="nl-NL" dirty="0"/>
          </a:p>
        </p:txBody>
      </p:sp>
    </p:spTree>
    <p:extLst>
      <p:ext uri="{BB962C8B-B14F-4D97-AF65-F5344CB8AC3E}">
        <p14:creationId xmlns:p14="http://schemas.microsoft.com/office/powerpoint/2010/main" val="304998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gespreksvoering</a:t>
            </a:r>
          </a:p>
        </p:txBody>
      </p:sp>
      <p:sp>
        <p:nvSpPr>
          <p:cNvPr id="3" name="Tijdelijke aanduiding voor inhoud 2"/>
          <p:cNvSpPr>
            <a:spLocks noGrp="1"/>
          </p:cNvSpPr>
          <p:nvPr>
            <p:ph idx="1"/>
          </p:nvPr>
        </p:nvSpPr>
        <p:spPr/>
        <p:txBody>
          <a:bodyPr/>
          <a:lstStyle/>
          <a:p>
            <a:r>
              <a:rPr lang="nl-NL" dirty="0"/>
              <a:t>LSD</a:t>
            </a:r>
          </a:p>
          <a:p>
            <a:endParaRPr lang="nl-NL" dirty="0"/>
          </a:p>
          <a:p>
            <a:r>
              <a:rPr lang="nl-NL" dirty="0"/>
              <a:t>Kenmerken actief luisteren</a:t>
            </a:r>
          </a:p>
          <a:p>
            <a:endParaRPr lang="nl-NL" dirty="0"/>
          </a:p>
          <a:p>
            <a:r>
              <a:rPr lang="nl-NL" dirty="0"/>
              <a:t>Parafraseren</a:t>
            </a:r>
          </a:p>
          <a:p>
            <a:endParaRPr lang="nl-NL" dirty="0"/>
          </a:p>
          <a:p>
            <a:r>
              <a:rPr lang="nl-NL" dirty="0"/>
              <a:t>Soorten vragen</a:t>
            </a:r>
          </a:p>
          <a:p>
            <a:endParaRPr lang="nl-NL" dirty="0"/>
          </a:p>
        </p:txBody>
      </p:sp>
    </p:spTree>
    <p:extLst>
      <p:ext uri="{BB962C8B-B14F-4D97-AF65-F5344CB8AC3E}">
        <p14:creationId xmlns:p14="http://schemas.microsoft.com/office/powerpoint/2010/main" val="309432459"/>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39</TotalTime>
  <Words>630</Words>
  <Application>Microsoft Office PowerPoint</Application>
  <PresentationFormat>Breedbeeld</PresentationFormat>
  <Paragraphs>96</Paragraphs>
  <Slides>12</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Gill Sans MT</vt:lpstr>
      <vt:lpstr>Palatino Linotype</vt:lpstr>
      <vt:lpstr>Pakket</vt:lpstr>
      <vt:lpstr>gesprekstechnieken</vt:lpstr>
      <vt:lpstr>Korte terugblik</vt:lpstr>
      <vt:lpstr>vandaag</vt:lpstr>
      <vt:lpstr>gespreksdoel</vt:lpstr>
      <vt:lpstr>Waarom is een gespreksdoel belangrijk?</vt:lpstr>
      <vt:lpstr>gespreksstructuur</vt:lpstr>
      <vt:lpstr>luisterstijlen</vt:lpstr>
      <vt:lpstr>Opdracht</vt:lpstr>
      <vt:lpstr>gespreksvoering</vt:lpstr>
      <vt:lpstr>Professionele gesprekken</vt:lpstr>
      <vt:lpstr>Bezig met opdrachten</vt:lpstr>
      <vt:lpstr>Volgende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Tuinstra CW, Carlijn</dc:creator>
  <cp:lastModifiedBy>Nijenhuis, Merel</cp:lastModifiedBy>
  <cp:revision>6</cp:revision>
  <dcterms:created xsi:type="dcterms:W3CDTF">2017-12-04T18:43:40Z</dcterms:created>
  <dcterms:modified xsi:type="dcterms:W3CDTF">2021-02-01T14:12:05Z</dcterms:modified>
</cp:coreProperties>
</file>